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26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GDP </c:v>
                </c:pt>
              </c:strCache>
            </c:strRef>
          </c:tx>
          <c:cat>
            <c:numRef>
              <c:f>Sheet1!$A$2:$A$9</c:f>
              <c:numCache>
                <c:formatCode>General</c:formatCode>
                <c:ptCount val="8"/>
                <c:pt idx="0">
                  <c:v>2000</c:v>
                </c:pt>
                <c:pt idx="1">
                  <c:v>2005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2013</c:v>
                </c:pt>
                <c:pt idx="6">
                  <c:v>2015</c:v>
                </c:pt>
                <c:pt idx="7">
                  <c:v>2017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171.3</c:v>
                </c:pt>
                <c:pt idx="1">
                  <c:v>308.7</c:v>
                </c:pt>
                <c:pt idx="2">
                  <c:v>462.3</c:v>
                </c:pt>
                <c:pt idx="3">
                  <c:v>386.6</c:v>
                </c:pt>
                <c:pt idx="4">
                  <c:v>429.1</c:v>
                </c:pt>
                <c:pt idx="5">
                  <c:v>524.5</c:v>
                </c:pt>
                <c:pt idx="6">
                  <c:v>386.7</c:v>
                </c:pt>
                <c:pt idx="7">
                  <c:v>398.8</c:v>
                </c:pt>
              </c:numCache>
            </c:numRef>
          </c:val>
          <c:smooth val="0"/>
        </c:ser>
        <c:dLbls>
          <c:dLblPos val="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86756736"/>
        <c:axId val="96844416"/>
      </c:lineChart>
      <c:catAx>
        <c:axId val="867567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96844416"/>
        <c:crosses val="autoZero"/>
        <c:auto val="1"/>
        <c:lblAlgn val="ctr"/>
        <c:lblOffset val="100"/>
        <c:noMultiLvlLbl val="0"/>
      </c:catAx>
      <c:valAx>
        <c:axId val="968444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675673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Inflation Rate</c:v>
                </c:pt>
              </c:strCache>
            </c:strRef>
          </c:tx>
          <c:cat>
            <c:numRef>
              <c:f>Sheet1!$A$2:$A$10</c:f>
              <c:numCache>
                <c:formatCode>General</c:formatCode>
                <c:ptCount val="9"/>
                <c:pt idx="0">
                  <c:v>2000</c:v>
                </c:pt>
                <c:pt idx="1">
                  <c:v>2005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2013</c:v>
                </c:pt>
                <c:pt idx="7">
                  <c:v>2016</c:v>
                </c:pt>
                <c:pt idx="8">
                  <c:v>2017</c:v>
                </c:pt>
              </c:numCache>
            </c:numRef>
          </c:cat>
          <c:val>
            <c:numRef>
              <c:f>Sheet1!$B$2:$B$10</c:f>
              <c:numCache>
                <c:formatCode>General</c:formatCode>
                <c:ptCount val="9"/>
                <c:pt idx="0">
                  <c:v>3.6</c:v>
                </c:pt>
                <c:pt idx="1">
                  <c:v>4.0999999999999996</c:v>
                </c:pt>
                <c:pt idx="2">
                  <c:v>4.9000000000000004</c:v>
                </c:pt>
                <c:pt idx="3">
                  <c:v>8.9</c:v>
                </c:pt>
                <c:pt idx="4">
                  <c:v>2.9</c:v>
                </c:pt>
                <c:pt idx="5">
                  <c:v>3.3</c:v>
                </c:pt>
                <c:pt idx="6">
                  <c:v>2.6</c:v>
                </c:pt>
                <c:pt idx="7">
                  <c:v>1.5</c:v>
                </c:pt>
                <c:pt idx="8">
                  <c:v>2.2000000000000002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6751488"/>
        <c:axId val="96210304"/>
      </c:lineChart>
      <c:catAx>
        <c:axId val="86751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96210304"/>
        <c:crosses val="autoZero"/>
        <c:auto val="1"/>
        <c:lblAlgn val="ctr"/>
        <c:lblOffset val="100"/>
        <c:noMultiLvlLbl val="0"/>
      </c:catAx>
      <c:valAx>
        <c:axId val="96210304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Inflation</a:t>
                </a:r>
                <a:r>
                  <a:rPr lang="en-US" baseline="0" dirty="0" smtClean="0"/>
                  <a:t> Rate (%)</a:t>
                </a:r>
                <a:endParaRPr lang="en-US" dirty="0"/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8675148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86426E-4733-41F9-82F0-2CAB5D6F2EC2}" type="datetimeFigureOut">
              <a:rPr lang="en-US" smtClean="0"/>
              <a:t>31-Mar-19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AC231C9-B92E-418F-AE3B-BB7C16F7288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86426E-4733-41F9-82F0-2CAB5D6F2EC2}" type="datetimeFigureOut">
              <a:rPr lang="en-US" smtClean="0"/>
              <a:t>31-Mar-19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AC231C9-B92E-418F-AE3B-BB7C16F728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86426E-4733-41F9-82F0-2CAB5D6F2EC2}" type="datetimeFigureOut">
              <a:rPr lang="en-US" smtClean="0"/>
              <a:t>31-Mar-19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AC231C9-B92E-418F-AE3B-BB7C16F7288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86426E-4733-41F9-82F0-2CAB5D6F2EC2}" type="datetimeFigureOut">
              <a:rPr lang="en-US" smtClean="0"/>
              <a:t>31-Mar-19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AC231C9-B92E-418F-AE3B-BB7C16F728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86426E-4733-41F9-82F0-2CAB5D6F2EC2}" type="datetimeFigureOut">
              <a:rPr lang="en-US" smtClean="0"/>
              <a:t>31-Mar-19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AC231C9-B92E-418F-AE3B-BB7C16F728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86426E-4733-41F9-82F0-2CAB5D6F2EC2}" type="datetimeFigureOut">
              <a:rPr lang="en-US" smtClean="0"/>
              <a:t>31-Mar-19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AC231C9-B92E-418F-AE3B-BB7C16F728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86426E-4733-41F9-82F0-2CAB5D6F2EC2}" type="datetimeFigureOut">
              <a:rPr lang="en-US" smtClean="0"/>
              <a:t>31-Mar-19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AC231C9-B92E-418F-AE3B-BB7C16F7288D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86426E-4733-41F9-82F0-2CAB5D6F2EC2}" type="datetimeFigureOut">
              <a:rPr lang="en-US" smtClean="0"/>
              <a:t>31-Mar-19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AC231C9-B92E-418F-AE3B-BB7C16F728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86426E-4733-41F9-82F0-2CAB5D6F2EC2}" type="datetimeFigureOut">
              <a:rPr lang="en-US" smtClean="0"/>
              <a:t>31-Mar-19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AC231C9-B92E-418F-AE3B-BB7C16F7288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86426E-4733-41F9-82F0-2CAB5D6F2EC2}" type="datetimeFigureOut">
              <a:rPr lang="en-US" smtClean="0"/>
              <a:t>31-Mar-19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AC231C9-B92E-418F-AE3B-BB7C16F728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86426E-4733-41F9-82F0-2CAB5D6F2EC2}" type="datetimeFigureOut">
              <a:rPr lang="en-US" smtClean="0"/>
              <a:t>31-Mar-19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AC231C9-B92E-418F-AE3B-BB7C16F728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786426E-4733-41F9-82F0-2CAB5D6F2EC2}" type="datetimeFigureOut">
              <a:rPr lang="en-US" smtClean="0"/>
              <a:t>31-Mar-19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4AC231C9-B92E-418F-AE3B-BB7C16F7288D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2230902"/>
          </a:xfrm>
        </p:spPr>
        <p:txBody>
          <a:bodyPr>
            <a:normAutofit/>
          </a:bodyPr>
          <a:lstStyle/>
          <a:p>
            <a:pPr algn="ctr"/>
            <a:r>
              <a:rPr lang="en-US" sz="4800" dirty="0" smtClean="0"/>
              <a:t>CHICK-FIL-A ENTRY INTO NORWEGIAN MARKET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819400"/>
            <a:ext cx="7406640" cy="1752600"/>
          </a:xfrm>
        </p:spPr>
        <p:txBody>
          <a:bodyPr/>
          <a:lstStyle/>
          <a:p>
            <a:r>
              <a:rPr lang="en-US" dirty="0" smtClean="0"/>
              <a:t>Name:</a:t>
            </a:r>
          </a:p>
          <a:p>
            <a:r>
              <a:rPr lang="en-US" dirty="0" smtClean="0"/>
              <a:t>Course Name:</a:t>
            </a:r>
          </a:p>
          <a:p>
            <a:r>
              <a:rPr lang="en-US" dirty="0" smtClean="0"/>
              <a:t>Date: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44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Introduction to Strategic Business Analysis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Embracing </a:t>
            </a:r>
            <a:r>
              <a:rPr lang="en-US" dirty="0"/>
              <a:t>international commerce </a:t>
            </a:r>
            <a:r>
              <a:rPr lang="en-US" dirty="0" smtClean="0"/>
              <a:t>accords competitive advantages</a:t>
            </a:r>
          </a:p>
          <a:p>
            <a:r>
              <a:rPr lang="en-US" dirty="0" smtClean="0"/>
              <a:t>Assessing host’s business environment is a prerequisite for successful international expansion</a:t>
            </a:r>
          </a:p>
          <a:p>
            <a:r>
              <a:rPr lang="en-US" dirty="0" smtClean="0"/>
              <a:t>The environmental parameters include;-</a:t>
            </a:r>
          </a:p>
          <a:p>
            <a:pPr marL="653796" indent="-571500" algn="ctr">
              <a:buFont typeface="+mj-lt"/>
              <a:buAutoNum type="romanLcPeriod"/>
            </a:pPr>
            <a:r>
              <a:rPr lang="en-US" dirty="0" smtClean="0"/>
              <a:t>Economic and Financial Parameters</a:t>
            </a:r>
          </a:p>
          <a:p>
            <a:pPr marL="653796" indent="-571500" algn="ctr">
              <a:buFont typeface="+mj-lt"/>
              <a:buAutoNum type="romanLcPeriod"/>
            </a:pPr>
            <a:r>
              <a:rPr lang="en-US" dirty="0" smtClean="0"/>
              <a:t>Political and Legal Structures</a:t>
            </a:r>
          </a:p>
          <a:p>
            <a:pPr marL="653796" indent="-571500" algn="ctr">
              <a:buFont typeface="+mj-lt"/>
              <a:buAutoNum type="romanLcPeriod"/>
            </a:pPr>
            <a:r>
              <a:rPr lang="en-US" dirty="0" smtClean="0"/>
              <a:t>Sociocultural Orientations </a:t>
            </a:r>
          </a:p>
          <a:p>
            <a:pPr marL="653796" indent="-571500" algn="ctr">
              <a:buFont typeface="+mj-lt"/>
              <a:buAutoNum type="romanLcPeriod"/>
            </a:pPr>
            <a:r>
              <a:rPr lang="en-US" dirty="0" smtClean="0"/>
              <a:t> level of Competition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0779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of Chick-</a:t>
            </a:r>
            <a:r>
              <a:rPr lang="en-US" dirty="0" err="1" smtClean="0"/>
              <a:t>Fil</a:t>
            </a:r>
            <a:r>
              <a:rPr lang="en-US" dirty="0" smtClean="0"/>
              <a:t>-A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family-owned chain of restaurant</a:t>
            </a:r>
          </a:p>
          <a:p>
            <a:r>
              <a:rPr lang="en-US" dirty="0" smtClean="0"/>
              <a:t>Started in May 1964 by the founder </a:t>
            </a:r>
            <a:r>
              <a:rPr lang="en-US" dirty="0" err="1" smtClean="0"/>
              <a:t>Truett</a:t>
            </a:r>
            <a:r>
              <a:rPr lang="en-US" dirty="0" smtClean="0"/>
              <a:t> </a:t>
            </a:r>
            <a:r>
              <a:rPr lang="en-US" dirty="0" err="1" smtClean="0"/>
              <a:t>Carthy</a:t>
            </a:r>
            <a:endParaRPr lang="en-US" dirty="0" smtClean="0"/>
          </a:p>
          <a:p>
            <a:r>
              <a:rPr lang="en-US" dirty="0" smtClean="0"/>
              <a:t>Head offices located at </a:t>
            </a:r>
            <a:r>
              <a:rPr lang="en-US" dirty="0"/>
              <a:t>College Park </a:t>
            </a:r>
            <a:r>
              <a:rPr lang="en-US" dirty="0" smtClean="0"/>
              <a:t>City, Atlanta,  </a:t>
            </a:r>
            <a:r>
              <a:rPr lang="en-US" dirty="0"/>
              <a:t>Georgia</a:t>
            </a:r>
            <a:r>
              <a:rPr lang="en-US" dirty="0" smtClean="0"/>
              <a:t>,</a:t>
            </a:r>
          </a:p>
          <a:p>
            <a:r>
              <a:rPr lang="en-US" dirty="0" smtClean="0"/>
              <a:t>The company has 2,200 restaurants and franchises across 46 States</a:t>
            </a:r>
          </a:p>
          <a:p>
            <a:r>
              <a:rPr lang="en-US" dirty="0" smtClean="0"/>
              <a:t>Recent sales revenue of $10 </a:t>
            </a:r>
            <a:r>
              <a:rPr lang="en-US" dirty="0" err="1" smtClean="0"/>
              <a:t>blillion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5266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Venturing into the Norwegian Market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Overexpansion in the American market</a:t>
            </a:r>
          </a:p>
          <a:p>
            <a:r>
              <a:rPr lang="en-US" dirty="0" smtClean="0"/>
              <a:t>Similarity of the contemporary consumer cultures in Norway to the American shopping dimensions </a:t>
            </a:r>
          </a:p>
          <a:p>
            <a:r>
              <a:rPr lang="en-US" dirty="0" smtClean="0"/>
              <a:t>Norwegian consumers prefer to combine shopping needs and eating experiences</a:t>
            </a:r>
          </a:p>
          <a:p>
            <a:r>
              <a:rPr lang="en-US" dirty="0" smtClean="0"/>
              <a:t>The new paradigms complements Chick-</a:t>
            </a:r>
            <a:r>
              <a:rPr lang="en-US" dirty="0" err="1" smtClean="0"/>
              <a:t>Fil</a:t>
            </a:r>
            <a:r>
              <a:rPr lang="en-US" dirty="0" smtClean="0"/>
              <a:t>-A restaurant designs</a:t>
            </a:r>
          </a:p>
          <a:p>
            <a:r>
              <a:rPr lang="en-US" dirty="0" smtClean="0"/>
              <a:t>Strategy profile: Adjust fast-food outlets with large grocery chains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26161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Norway?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high demand for healthy food options</a:t>
            </a:r>
          </a:p>
          <a:p>
            <a:r>
              <a:rPr lang="en-US" dirty="0" smtClean="0"/>
              <a:t>Positive paradigm shifts among the young and urban consumers in Norway</a:t>
            </a:r>
          </a:p>
          <a:p>
            <a:r>
              <a:rPr lang="en-US" dirty="0" smtClean="0"/>
              <a:t>Increased public discourses about benefits of fiber-rich food options</a:t>
            </a:r>
          </a:p>
          <a:p>
            <a:r>
              <a:rPr lang="en-US" dirty="0" smtClean="0"/>
              <a:t>Chick-</a:t>
            </a:r>
            <a:r>
              <a:rPr lang="en-US" dirty="0" err="1" smtClean="0"/>
              <a:t>Fil</a:t>
            </a:r>
            <a:r>
              <a:rPr lang="en-US" dirty="0" smtClean="0"/>
              <a:t>-A appraised for transforming the consumption of chicken </a:t>
            </a:r>
          </a:p>
          <a:p>
            <a:r>
              <a:rPr lang="en-US" dirty="0" smtClean="0"/>
              <a:t>Using the renegade cows adverts “</a:t>
            </a:r>
            <a:r>
              <a:rPr lang="en-US" dirty="0"/>
              <a:t>EAT MOR CHIKIN</a:t>
            </a:r>
            <a:r>
              <a:rPr lang="en-US" dirty="0" smtClean="0"/>
              <a:t>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98874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Description of the Product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Harmonized System Coding determines the tariffs and commodity codes</a:t>
            </a:r>
          </a:p>
          <a:p>
            <a:r>
              <a:rPr lang="en-US" dirty="0" smtClean="0"/>
              <a:t>Plan to specialize on </a:t>
            </a:r>
            <a:r>
              <a:rPr lang="en-US" i="1" dirty="0" smtClean="0"/>
              <a:t>chicken sandwich </a:t>
            </a:r>
            <a:r>
              <a:rPr lang="en-US" dirty="0" smtClean="0"/>
              <a:t>and other chicken products</a:t>
            </a:r>
          </a:p>
          <a:p>
            <a:r>
              <a:rPr lang="en-US" dirty="0" smtClean="0"/>
              <a:t>Specific </a:t>
            </a:r>
            <a:r>
              <a:rPr lang="en-US" dirty="0"/>
              <a:t>HS Nomenclature (HS </a:t>
            </a:r>
            <a:r>
              <a:rPr lang="en-US" dirty="0" smtClean="0"/>
              <a:t>#) for the chicken sandwich is </a:t>
            </a:r>
            <a:r>
              <a:rPr lang="en-US" b="1" dirty="0" smtClean="0"/>
              <a:t>02.07.1300 </a:t>
            </a:r>
          </a:p>
          <a:p>
            <a:r>
              <a:rPr lang="en-US" dirty="0" smtClean="0"/>
              <a:t>The chicken sandwich has been Chick-</a:t>
            </a:r>
            <a:r>
              <a:rPr lang="en-US" dirty="0" err="1" smtClean="0"/>
              <a:t>Fil</a:t>
            </a:r>
            <a:r>
              <a:rPr lang="en-US" dirty="0" smtClean="0"/>
              <a:t>-A ‘star’ product in the American market</a:t>
            </a:r>
          </a:p>
          <a:p>
            <a:r>
              <a:rPr lang="en-US" dirty="0" smtClean="0"/>
              <a:t>Chicken products are rich in fiber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72560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Financial and Economic Screening 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3441177"/>
              </p:ext>
            </p:extLst>
          </p:nvPr>
        </p:nvGraphicFramePr>
        <p:xfrm>
          <a:off x="1435100" y="1447800"/>
          <a:ext cx="749935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931952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Financial and Economic Screening (</a:t>
            </a:r>
            <a:r>
              <a:rPr lang="en-US" dirty="0" err="1" smtClean="0"/>
              <a:t>Cont</a:t>
            </a:r>
            <a:r>
              <a:rPr lang="en-US" dirty="0" smtClean="0"/>
              <a:t>..</a:t>
            </a:r>
            <a:r>
              <a:rPr lang="en-US" dirty="0" err="1" smtClean="0"/>
              <a:t>ed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Gross Domestic Product (GDP) depicts the aggregate standard of living. </a:t>
            </a:r>
          </a:p>
          <a:p>
            <a:r>
              <a:rPr lang="en-US" dirty="0" smtClean="0"/>
              <a:t>Since 2000, the GDP growth has increased in three-fold</a:t>
            </a:r>
          </a:p>
          <a:p>
            <a:r>
              <a:rPr lang="en-US" dirty="0" smtClean="0"/>
              <a:t>GDP reveals the vulnerability of Norway’s economy to changes in global parameters</a:t>
            </a:r>
          </a:p>
          <a:p>
            <a:r>
              <a:rPr lang="en-US" dirty="0" smtClean="0"/>
              <a:t>Notably, the global financial-crunch of 2008-09 led to a ditch in Norway’s GDP</a:t>
            </a:r>
          </a:p>
          <a:p>
            <a:r>
              <a:rPr lang="en-US" dirty="0" smtClean="0"/>
              <a:t>In 2017, the GDP marginally grew to $398.8B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726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Financial and Economic Screening (</a:t>
            </a:r>
            <a:r>
              <a:rPr lang="en-US" dirty="0" err="1" smtClean="0"/>
              <a:t>Cont</a:t>
            </a:r>
            <a:r>
              <a:rPr lang="en-US" dirty="0" smtClean="0"/>
              <a:t>..</a:t>
            </a:r>
            <a:r>
              <a:rPr lang="en-US" dirty="0" err="1" smtClean="0"/>
              <a:t>ed</a:t>
            </a:r>
            <a:r>
              <a:rPr lang="en-US" dirty="0" smtClean="0"/>
              <a:t>)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4941605"/>
              </p:ext>
            </p:extLst>
          </p:nvPr>
        </p:nvGraphicFramePr>
        <p:xfrm>
          <a:off x="1435100" y="1447800"/>
          <a:ext cx="749935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965977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Inflation Rate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Assessing the trend in inflation rate aims to determine the viability of a host economy</a:t>
            </a:r>
          </a:p>
          <a:p>
            <a:r>
              <a:rPr lang="en-US" dirty="0" smtClean="0"/>
              <a:t>Inflation rate reveals the changes in the price levels of the commodities in the market at the specific time</a:t>
            </a:r>
          </a:p>
          <a:p>
            <a:r>
              <a:rPr lang="en-US" dirty="0" smtClean="0"/>
              <a:t>Evidently, 2008 was unviable period because of the low GDP Growth and high Inflation Rate </a:t>
            </a:r>
          </a:p>
          <a:p>
            <a:r>
              <a:rPr lang="en-US" dirty="0" smtClean="0"/>
              <a:t>Low inflation rates improves the consumers’ spending power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6105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8305800" cy="545222"/>
          </a:xfrm>
        </p:spPr>
        <p:txBody>
          <a:bodyPr>
            <a:normAutofit/>
          </a:bodyPr>
          <a:lstStyle/>
          <a:p>
            <a:r>
              <a:rPr lang="en-US" sz="4000" dirty="0" smtClean="0"/>
              <a:t>Confidence Index Point </a:t>
            </a:r>
            <a:endParaRPr lang="en-US" sz="40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2"/>
          </p:nvPr>
        </p:nvSpPr>
        <p:spPr>
          <a:xfrm>
            <a:off x="457200" y="2514600"/>
            <a:ext cx="8382000" cy="4191000"/>
          </a:xfrm>
        </p:spPr>
        <p:txBody>
          <a:bodyPr>
            <a:normAutofit/>
          </a:bodyPr>
          <a:lstStyle/>
          <a:p>
            <a:pPr marL="331470" indent="-285750">
              <a:buFont typeface="Arial" pitchFamily="34" charset="0"/>
              <a:buChar char="•"/>
            </a:pPr>
            <a:r>
              <a:rPr lang="en-US" sz="2600" dirty="0" smtClean="0"/>
              <a:t>Industry Confidence Index is an integral overview </a:t>
            </a:r>
          </a:p>
          <a:p>
            <a:pPr marL="331470" indent="-285750">
              <a:buFont typeface="Arial" pitchFamily="34" charset="0"/>
              <a:buChar char="•"/>
            </a:pPr>
            <a:r>
              <a:rPr lang="en-US" sz="2600" dirty="0" smtClean="0"/>
              <a:t>The prevailing Index Point implies the level of production level </a:t>
            </a:r>
          </a:p>
          <a:p>
            <a:pPr marL="331470" indent="-285750">
              <a:buFont typeface="Arial" pitchFamily="34" charset="0"/>
              <a:buChar char="•"/>
            </a:pPr>
            <a:r>
              <a:rPr lang="en-US" sz="2600" dirty="0" smtClean="0"/>
              <a:t>Industry Confidence Index is an arithmetic average of anticipated changes in production outputs, stock of inventories, and consumer orders</a:t>
            </a:r>
          </a:p>
          <a:p>
            <a:pPr marL="331470" indent="-285750">
              <a:buFont typeface="Arial" pitchFamily="34" charset="0"/>
              <a:buChar char="•"/>
            </a:pPr>
            <a:r>
              <a:rPr lang="en-US" sz="2600" dirty="0" smtClean="0"/>
              <a:t>Therefore, a negative index point reveals an economic upheaval and struggles</a:t>
            </a:r>
          </a:p>
          <a:p>
            <a:pPr marL="331470" indent="-285750">
              <a:buFont typeface="Arial" pitchFamily="34" charset="0"/>
              <a:buChar char="•"/>
            </a:pPr>
            <a:r>
              <a:rPr lang="en-US" sz="2600" dirty="0" smtClean="0"/>
              <a:t>Since 2011, the Confidence Index for the producers has been on a steady rise</a:t>
            </a:r>
          </a:p>
          <a:p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931724136"/>
              </p:ext>
            </p:extLst>
          </p:nvPr>
        </p:nvGraphicFramePr>
        <p:xfrm>
          <a:off x="457200" y="914400"/>
          <a:ext cx="7696201" cy="1447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2342"/>
                <a:gridCol w="827548"/>
                <a:gridCol w="744794"/>
                <a:gridCol w="827548"/>
                <a:gridCol w="827548"/>
                <a:gridCol w="744794"/>
                <a:gridCol w="662039"/>
                <a:gridCol w="744794"/>
                <a:gridCol w="744794"/>
              </a:tblGrid>
              <a:tr h="723900">
                <a:tc>
                  <a:txBody>
                    <a:bodyPr/>
                    <a:lstStyle/>
                    <a:p>
                      <a:r>
                        <a:rPr lang="en-US" dirty="0" smtClean="0"/>
                        <a:t>Confidence index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-6.7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-3.7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-1.5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2.8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3.6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8.9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9.0</a:t>
                      </a:r>
                      <a:endParaRPr lang="en-US" dirty="0"/>
                    </a:p>
                  </a:txBody>
                  <a:tcPr/>
                </a:tc>
              </a:tr>
              <a:tr h="723900">
                <a:tc>
                  <a:txBody>
                    <a:bodyPr/>
                    <a:lstStyle/>
                    <a:p>
                      <a:r>
                        <a:rPr lang="en-US" dirty="0" smtClean="0"/>
                        <a:t>Year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2008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2009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2018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14002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Political and Legal Screening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Norway has a mixture of parliamentary democracy and constitutional monarchy</a:t>
            </a:r>
          </a:p>
          <a:p>
            <a:r>
              <a:rPr lang="en-US" dirty="0" smtClean="0"/>
              <a:t>The government has accommodative policy frameworks</a:t>
            </a:r>
          </a:p>
          <a:p>
            <a:r>
              <a:rPr lang="en-US" dirty="0" smtClean="0"/>
              <a:t>“Invest in Norway” has been integral promotion plan </a:t>
            </a:r>
          </a:p>
          <a:p>
            <a:r>
              <a:rPr lang="en-US" dirty="0" smtClean="0"/>
              <a:t>The prevailing political stability appeals foreign investors </a:t>
            </a:r>
          </a:p>
          <a:p>
            <a:r>
              <a:rPr lang="en-US" dirty="0" smtClean="0"/>
              <a:t>However, the level of political interference in high in the country</a:t>
            </a:r>
          </a:p>
          <a:p>
            <a:pPr marL="82296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43411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Political and Legal Screening (</a:t>
            </a:r>
            <a:r>
              <a:rPr lang="en-US" dirty="0" err="1" smtClean="0"/>
              <a:t>Cont.ed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Norway has robust legal structures that enhance its attractiveness </a:t>
            </a:r>
          </a:p>
          <a:p>
            <a:r>
              <a:rPr lang="en-US" dirty="0" smtClean="0"/>
              <a:t>Competition laws prohibits discriminatory technical specifications that suppress local industries</a:t>
            </a:r>
          </a:p>
          <a:p>
            <a:r>
              <a:rPr lang="en-US" dirty="0" smtClean="0"/>
              <a:t>Government has ratified multiple international agreements and conventions </a:t>
            </a:r>
          </a:p>
          <a:p>
            <a:r>
              <a:rPr lang="en-US" dirty="0" smtClean="0"/>
              <a:t>Reforms in financial sector enhances transparency and accountability</a:t>
            </a:r>
          </a:p>
          <a:p>
            <a:r>
              <a:rPr lang="en-US" dirty="0" smtClean="0"/>
              <a:t>The country has a zero-tolerance to corruption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16334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Sociocultural Screen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96646" indent="-514350">
              <a:buFont typeface="+mj-lt"/>
              <a:buAutoNum type="arabicPeriod"/>
            </a:pPr>
            <a:r>
              <a:rPr lang="en-US" sz="3600" i="1" dirty="0" smtClean="0"/>
              <a:t>Demographic Data and Implication</a:t>
            </a:r>
          </a:p>
          <a:p>
            <a:r>
              <a:rPr lang="en-US" sz="3600" dirty="0" smtClean="0"/>
              <a:t>World Bank estimate the population is </a:t>
            </a:r>
            <a:r>
              <a:rPr lang="en-US" sz="3600" b="1" dirty="0" smtClean="0"/>
              <a:t>5,388,082</a:t>
            </a:r>
          </a:p>
          <a:p>
            <a:r>
              <a:rPr lang="en-US" sz="3600" dirty="0" smtClean="0"/>
              <a:t>A steady growth rate of </a:t>
            </a:r>
            <a:r>
              <a:rPr lang="en-US" sz="3600" b="1" dirty="0" smtClean="0"/>
              <a:t>3-4% p.a. </a:t>
            </a:r>
          </a:p>
          <a:p>
            <a:r>
              <a:rPr lang="en-US" sz="3600" dirty="0" smtClean="0"/>
              <a:t>Majority, </a:t>
            </a:r>
            <a:r>
              <a:rPr lang="en-US" sz="3600" b="1" dirty="0" smtClean="0"/>
              <a:t>41%</a:t>
            </a:r>
            <a:r>
              <a:rPr lang="en-US" sz="3600" dirty="0" smtClean="0"/>
              <a:t>, age 25-54 years</a:t>
            </a:r>
          </a:p>
          <a:p>
            <a:r>
              <a:rPr lang="en-US" sz="3600" dirty="0" smtClean="0"/>
              <a:t>The average life-expectancy is </a:t>
            </a:r>
            <a:r>
              <a:rPr lang="en-US" sz="3600" b="1" dirty="0" smtClean="0"/>
              <a:t>81 years</a:t>
            </a:r>
          </a:p>
          <a:p>
            <a:r>
              <a:rPr lang="en-US" sz="3600" dirty="0" smtClean="0"/>
              <a:t>High population growth rate guarantees market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7184573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Sociocultural Screening (</a:t>
            </a:r>
            <a:r>
              <a:rPr lang="en-US" dirty="0" err="1" smtClean="0"/>
              <a:t>Cont.ed</a:t>
            </a:r>
            <a:r>
              <a:rPr lang="en-US" dirty="0" smtClean="0"/>
              <a:t>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82296" indent="0">
              <a:buNone/>
            </a:pPr>
            <a:r>
              <a:rPr lang="en-US" dirty="0" smtClean="0"/>
              <a:t>2. </a:t>
            </a:r>
            <a:r>
              <a:rPr lang="en-US" i="1" dirty="0" smtClean="0"/>
              <a:t>Social Structures and Cultural Dimensions</a:t>
            </a:r>
            <a:endParaRPr lang="en-US" dirty="0" smtClean="0"/>
          </a:p>
          <a:p>
            <a:r>
              <a:rPr lang="en-US" dirty="0" smtClean="0"/>
              <a:t>The social structure are influenced by the Egalitarian Cultural Orientation (</a:t>
            </a:r>
            <a:r>
              <a:rPr lang="en-US" dirty="0"/>
              <a:t>Warner-</a:t>
            </a:r>
            <a:r>
              <a:rPr lang="en-US" dirty="0" err="1"/>
              <a:t>Søderholm</a:t>
            </a:r>
            <a:r>
              <a:rPr lang="en-US" dirty="0"/>
              <a:t>, 2012</a:t>
            </a:r>
            <a:r>
              <a:rPr lang="en-US" dirty="0" smtClean="0"/>
              <a:t>)</a:t>
            </a:r>
          </a:p>
          <a:p>
            <a:r>
              <a:rPr lang="en-US" dirty="0" smtClean="0"/>
              <a:t>The social structure are defined to minimize gender roles and embrace equality</a:t>
            </a:r>
          </a:p>
          <a:p>
            <a:r>
              <a:rPr lang="en-US" dirty="0" smtClean="0"/>
              <a:t>There is emphasis on achieving work-life balance</a:t>
            </a:r>
          </a:p>
          <a:p>
            <a:r>
              <a:rPr lang="en-US" dirty="0" smtClean="0"/>
              <a:t>Social orientations influences the cadres of HR Management Plans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12546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563562"/>
          </a:xfrm>
        </p:spPr>
        <p:txBody>
          <a:bodyPr>
            <a:normAutofit fontScale="90000"/>
          </a:bodyPr>
          <a:lstStyle/>
          <a:p>
            <a:r>
              <a:rPr lang="en-US" dirty="0"/>
              <a:t>Sociocultural Screening (</a:t>
            </a:r>
            <a:r>
              <a:rPr lang="en-US" dirty="0" err="1"/>
              <a:t>Cont.ed</a:t>
            </a:r>
            <a:r>
              <a:rPr lang="en-US" dirty="0"/>
              <a:t>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990600"/>
            <a:ext cx="7714488" cy="5715000"/>
          </a:xfrm>
        </p:spPr>
        <p:txBody>
          <a:bodyPr>
            <a:normAutofit lnSpcReduction="10000"/>
          </a:bodyPr>
          <a:lstStyle/>
          <a:p>
            <a:pPr marL="82296" indent="0">
              <a:buNone/>
            </a:pPr>
            <a:r>
              <a:rPr lang="en-US" dirty="0" smtClean="0"/>
              <a:t>3. </a:t>
            </a:r>
            <a:r>
              <a:rPr lang="en-US" i="1" dirty="0" smtClean="0"/>
              <a:t>Education and Language </a:t>
            </a:r>
          </a:p>
          <a:p>
            <a:r>
              <a:rPr lang="en-US" dirty="0" smtClean="0"/>
              <a:t>Three tiers </a:t>
            </a:r>
            <a:r>
              <a:rPr lang="en-US" dirty="0"/>
              <a:t>of education system;-</a:t>
            </a:r>
          </a:p>
          <a:p>
            <a:pPr lvl="8">
              <a:buFont typeface="Wingdings" pitchFamily="2" charset="2"/>
              <a:buChar char="Ø"/>
            </a:pPr>
            <a:r>
              <a:rPr lang="en-US" dirty="0"/>
              <a:t>Compulsory Primary Level</a:t>
            </a:r>
          </a:p>
          <a:p>
            <a:pPr lvl="8">
              <a:buFont typeface="Wingdings" pitchFamily="2" charset="2"/>
              <a:buChar char="Ø"/>
            </a:pPr>
            <a:r>
              <a:rPr lang="en-US" dirty="0"/>
              <a:t>Lower Secondary and Vocational Level</a:t>
            </a:r>
          </a:p>
          <a:p>
            <a:pPr lvl="8">
              <a:buFont typeface="Wingdings" pitchFamily="2" charset="2"/>
              <a:buChar char="Ø"/>
            </a:pPr>
            <a:r>
              <a:rPr lang="en-US" dirty="0"/>
              <a:t>Higher Education </a:t>
            </a:r>
          </a:p>
          <a:p>
            <a:r>
              <a:rPr lang="en-US" dirty="0" smtClean="0"/>
              <a:t>An adult-learning structure is available for individuals above 25 years</a:t>
            </a:r>
          </a:p>
          <a:p>
            <a:r>
              <a:rPr lang="en-US" b="1" dirty="0" smtClean="0"/>
              <a:t>Norwegian </a:t>
            </a:r>
            <a:r>
              <a:rPr lang="en-US" dirty="0" smtClean="0"/>
              <a:t>is the official language in Norway</a:t>
            </a:r>
          </a:p>
          <a:p>
            <a:r>
              <a:rPr lang="en-US" dirty="0" smtClean="0"/>
              <a:t>Other majority languages include</a:t>
            </a:r>
          </a:p>
          <a:p>
            <a:pPr lvl="7">
              <a:buFont typeface="Wingdings" pitchFamily="2" charset="2"/>
              <a:buChar char="Ø"/>
            </a:pPr>
            <a:r>
              <a:rPr lang="en-US" dirty="0" smtClean="0"/>
              <a:t>Nynorsk</a:t>
            </a:r>
          </a:p>
          <a:p>
            <a:pPr lvl="7">
              <a:buFont typeface="Wingdings" pitchFamily="2" charset="2"/>
              <a:buChar char="Ø"/>
            </a:pPr>
            <a:r>
              <a:rPr lang="en-US" dirty="0" smtClean="0"/>
              <a:t>Bokmal</a:t>
            </a:r>
          </a:p>
          <a:p>
            <a:pPr lvl="7">
              <a:buFont typeface="Wingdings" pitchFamily="2" charset="2"/>
              <a:buChar char="Ø"/>
            </a:pPr>
            <a:r>
              <a:rPr lang="en-US" dirty="0"/>
              <a:t>Sami </a:t>
            </a:r>
            <a:endParaRPr lang="en-US" dirty="0" smtClean="0"/>
          </a:p>
          <a:p>
            <a:endParaRPr lang="en-US" dirty="0"/>
          </a:p>
          <a:p>
            <a:pPr marL="160020" lvl="8" indent="-342900">
              <a:buFont typeface="Arial" pitchFamily="34" charset="0"/>
              <a:buChar char="•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17890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Competitive Screening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There has been an increase in the number of multinational entities </a:t>
            </a:r>
          </a:p>
          <a:p>
            <a:r>
              <a:rPr lang="en-US" dirty="0" err="1" smtClean="0"/>
              <a:t>The</a:t>
            </a:r>
            <a:r>
              <a:rPr lang="en-US" dirty="0" err="1"/>
              <a:t>key</a:t>
            </a:r>
            <a:r>
              <a:rPr lang="en-US" dirty="0"/>
              <a:t> competitors include;-</a:t>
            </a:r>
          </a:p>
          <a:p>
            <a:pPr algn="ctr">
              <a:buFont typeface="Wingdings" pitchFamily="2" charset="2"/>
              <a:buChar char="q"/>
            </a:pPr>
            <a:r>
              <a:rPr lang="en-US" dirty="0" err="1"/>
              <a:t>Umoe</a:t>
            </a:r>
            <a:r>
              <a:rPr lang="en-US" dirty="0"/>
              <a:t> Catering AS</a:t>
            </a:r>
          </a:p>
          <a:p>
            <a:pPr algn="ctr">
              <a:buFont typeface="Wingdings" pitchFamily="2" charset="2"/>
              <a:buChar char="q"/>
            </a:pPr>
            <a:r>
              <a:rPr lang="en-US" dirty="0"/>
              <a:t> Service-</a:t>
            </a:r>
            <a:r>
              <a:rPr lang="en-US" dirty="0" err="1"/>
              <a:t>grossistene</a:t>
            </a:r>
            <a:endParaRPr lang="en-US" dirty="0"/>
          </a:p>
          <a:p>
            <a:pPr algn="ctr">
              <a:buFont typeface="Wingdings" pitchFamily="2" charset="2"/>
              <a:buChar char="q"/>
            </a:pPr>
            <a:r>
              <a:rPr lang="en-US" dirty="0"/>
              <a:t>McDonald’s</a:t>
            </a:r>
          </a:p>
          <a:p>
            <a:r>
              <a:rPr lang="en-US" dirty="0" err="1" smtClean="0"/>
              <a:t>Umoe</a:t>
            </a:r>
            <a:r>
              <a:rPr lang="en-US" dirty="0" smtClean="0"/>
              <a:t> Catering is the largest local-based restaurant with sales turnover of </a:t>
            </a:r>
            <a:r>
              <a:rPr lang="en-US" b="1" dirty="0" smtClean="0"/>
              <a:t>$284 million </a:t>
            </a:r>
          </a:p>
          <a:p>
            <a:r>
              <a:rPr lang="en-US" dirty="0" smtClean="0"/>
              <a:t>McDonald’s is the most successful foreign entities </a:t>
            </a:r>
          </a:p>
        </p:txBody>
      </p:sp>
    </p:spTree>
    <p:extLst>
      <p:ext uri="{BB962C8B-B14F-4D97-AF65-F5344CB8AC3E}">
        <p14:creationId xmlns:p14="http://schemas.microsoft.com/office/powerpoint/2010/main" val="7387726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Competitive Screening (</a:t>
            </a:r>
            <a:r>
              <a:rPr lang="en-US" dirty="0" err="1" smtClean="0"/>
              <a:t>Cont.ed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mode of competition include price-war and differentiation </a:t>
            </a:r>
          </a:p>
          <a:p>
            <a:r>
              <a:rPr lang="en-US" dirty="0" smtClean="0"/>
              <a:t>Prominent pricing strategies include </a:t>
            </a:r>
          </a:p>
          <a:p>
            <a:pPr marL="596646" indent="-514350" algn="ctr">
              <a:buFont typeface="+mj-lt"/>
              <a:buAutoNum type="alphaLcParenR"/>
            </a:pPr>
            <a:r>
              <a:rPr lang="en-US" dirty="0" smtClean="0"/>
              <a:t>Bundled-Pricing</a:t>
            </a:r>
          </a:p>
          <a:p>
            <a:pPr marL="596646" indent="-514350" algn="ctr">
              <a:buFont typeface="+mj-lt"/>
              <a:buAutoNum type="alphaLcParenR"/>
            </a:pPr>
            <a:r>
              <a:rPr lang="en-US" dirty="0" smtClean="0"/>
              <a:t>Psychological Pricing </a:t>
            </a:r>
          </a:p>
          <a:p>
            <a:r>
              <a:rPr lang="en-US" dirty="0" smtClean="0"/>
              <a:t>Proliferations of product and process innovations create disruptive capabilities </a:t>
            </a:r>
          </a:p>
          <a:p>
            <a:r>
              <a:rPr lang="en-US" dirty="0" smtClean="0"/>
              <a:t>Notably,  McDonald’s has gained a niche in the organic and vegetarian markets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32204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Ethical Screening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Ethical malpractices are prominent in the international commerce</a:t>
            </a:r>
          </a:p>
          <a:p>
            <a:r>
              <a:rPr lang="en-US" dirty="0" smtClean="0"/>
              <a:t>Ethical glitches affect profitability, sustainability, and reputation</a:t>
            </a:r>
          </a:p>
          <a:p>
            <a:r>
              <a:rPr lang="en-US" dirty="0" smtClean="0"/>
              <a:t>Realism international relation policies hampers ethical management</a:t>
            </a:r>
          </a:p>
          <a:p>
            <a:r>
              <a:rPr lang="en-US" dirty="0" smtClean="0"/>
              <a:t>Nations prioritize their national interests over ethical considerations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28856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Ethical Screening (</a:t>
            </a:r>
            <a:r>
              <a:rPr lang="en-US" dirty="0" err="1" smtClean="0"/>
              <a:t>Cont.ed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Norway has taken proactive interventions to mitigate manifestations of ethical glitches</a:t>
            </a:r>
          </a:p>
          <a:p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Norwegian Ethics Council </a:t>
            </a:r>
            <a:r>
              <a:rPr lang="en-US" dirty="0" smtClean="0"/>
              <a:t>tasked to oversight the conduct of business and institute ethical guidelines</a:t>
            </a:r>
          </a:p>
          <a:p>
            <a:r>
              <a:rPr lang="en-US" dirty="0" smtClean="0"/>
              <a:t>The Council reveals three leading sectors are Defense, Telecommunication, and Energy (</a:t>
            </a:r>
            <a:r>
              <a:rPr lang="en-US" dirty="0"/>
              <a:t>Busch, </a:t>
            </a:r>
            <a:r>
              <a:rPr lang="en-US" dirty="0" smtClean="0"/>
              <a:t> 2011)</a:t>
            </a:r>
          </a:p>
          <a:p>
            <a:r>
              <a:rPr lang="en-US" dirty="0" smtClean="0"/>
              <a:t>Unethical practices include violation of human rights, carbon emission,  and electronic surveillance </a:t>
            </a:r>
          </a:p>
          <a:p>
            <a:r>
              <a:rPr lang="en-US" dirty="0" smtClean="0"/>
              <a:t>However, unethical practices are minimal in the restaurant sector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4546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Rationales of Selecting the Host 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96646" indent="-514350">
              <a:buFont typeface="+mj-lt"/>
              <a:buAutoNum type="arabicPeriod"/>
            </a:pPr>
            <a:r>
              <a:rPr lang="en-US" dirty="0" smtClean="0"/>
              <a:t>High per-capita income and steady GDP growth increase the standard of living</a:t>
            </a:r>
          </a:p>
          <a:p>
            <a:pPr marL="596646" indent="-514350">
              <a:buFont typeface="+mj-lt"/>
              <a:buAutoNum type="arabicPeriod"/>
            </a:pPr>
            <a:r>
              <a:rPr lang="en-US" dirty="0" smtClean="0"/>
              <a:t>Political stability and thriving democracy, which reduces the cost of insurance</a:t>
            </a:r>
          </a:p>
          <a:p>
            <a:pPr marL="596646" indent="-514350">
              <a:buFont typeface="+mj-lt"/>
              <a:buAutoNum type="arabicPeriod"/>
            </a:pPr>
            <a:r>
              <a:rPr lang="en-US" dirty="0" smtClean="0"/>
              <a:t>Compatible sociocultural dimensions with the prominent orientations of the U.S. society</a:t>
            </a:r>
          </a:p>
          <a:p>
            <a:pPr marL="596646" indent="-514350">
              <a:buFont typeface="+mj-lt"/>
              <a:buAutoNum type="arabicPeriod"/>
            </a:pPr>
            <a:r>
              <a:rPr lang="en-US" dirty="0" smtClean="0"/>
              <a:t>Adequate population growth rate and quality of the education system</a:t>
            </a:r>
          </a:p>
          <a:p>
            <a:pPr marL="596646" indent="-514350">
              <a:buFont typeface="+mj-lt"/>
              <a:buAutoNum type="arabicPeriod"/>
            </a:pPr>
            <a:r>
              <a:rPr lang="en-US" dirty="0" smtClean="0"/>
              <a:t>Consumers’ paradigm shift to favor healthy food options that include chicken products</a:t>
            </a:r>
          </a:p>
          <a:p>
            <a:pPr marL="596646" indent="-514350">
              <a:buFont typeface="+mj-lt"/>
              <a:buAutoNum type="arabicPeriod"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75553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152400"/>
            <a:ext cx="7498080" cy="609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Conclusion and Recommendation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838200"/>
            <a:ext cx="7638288" cy="5867400"/>
          </a:xfrm>
        </p:spPr>
        <p:txBody>
          <a:bodyPr/>
          <a:lstStyle/>
          <a:p>
            <a:r>
              <a:rPr lang="en-US" dirty="0" smtClean="0"/>
              <a:t>Success of international commerce hinges on the level of preparedness </a:t>
            </a:r>
          </a:p>
          <a:p>
            <a:r>
              <a:rPr lang="en-US" dirty="0" smtClean="0"/>
              <a:t>Adequate environmental screening outlines the threats and opportunities that exist in a foreign market</a:t>
            </a:r>
          </a:p>
          <a:p>
            <a:r>
              <a:rPr lang="en-US" dirty="0" smtClean="0"/>
              <a:t>Strategic business assessment focuses on the country’s advantages, internal competitive advantage, and transferability </a:t>
            </a:r>
          </a:p>
          <a:p>
            <a:r>
              <a:rPr lang="en-US" dirty="0" smtClean="0"/>
              <a:t>The report recommends Chick-</a:t>
            </a:r>
            <a:r>
              <a:rPr lang="en-US" dirty="0" err="1" smtClean="0"/>
              <a:t>Fil</a:t>
            </a:r>
            <a:r>
              <a:rPr lang="en-US" dirty="0" smtClean="0"/>
              <a:t>-A to capitalize on international expansion in the Norwegian market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47338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Suggestion for Further 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Cultural compatibility between the parties influences the success of franchising strategy (</a:t>
            </a:r>
            <a:r>
              <a:rPr lang="en-US" dirty="0" err="1" smtClean="0"/>
              <a:t>Baena</a:t>
            </a:r>
            <a:r>
              <a:rPr lang="en-US" dirty="0" smtClean="0"/>
              <a:t>, 2012)</a:t>
            </a:r>
          </a:p>
          <a:p>
            <a:r>
              <a:rPr lang="en-US" dirty="0" smtClean="0"/>
              <a:t>Further study should focus on effects of differences in cultural orientations</a:t>
            </a:r>
          </a:p>
          <a:p>
            <a:r>
              <a:rPr lang="en-US" dirty="0" smtClean="0"/>
              <a:t>The American and Nordic societies differs on their orientations toward assertiveness (</a:t>
            </a:r>
            <a:r>
              <a:rPr lang="en-US" dirty="0"/>
              <a:t>Warner-</a:t>
            </a:r>
            <a:r>
              <a:rPr lang="en-US" dirty="0" err="1"/>
              <a:t>Søderholm</a:t>
            </a:r>
            <a:r>
              <a:rPr lang="en-US" dirty="0"/>
              <a:t>, 2012</a:t>
            </a:r>
            <a:r>
              <a:rPr lang="en-US" dirty="0" smtClean="0"/>
              <a:t>)</a:t>
            </a:r>
          </a:p>
          <a:p>
            <a:pPr marL="82296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81508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/>
              <a:t>Baena</a:t>
            </a:r>
            <a:r>
              <a:rPr lang="en-US" dirty="0"/>
              <a:t>, V. (2012). “Master franchising as foreign entry mode: Evidence from the Spanish franchise system,” </a:t>
            </a:r>
            <a:r>
              <a:rPr lang="en-US" i="1" dirty="0"/>
              <a:t>International Scholarly Research Notice Economics, Vol. 2012</a:t>
            </a:r>
            <a:r>
              <a:rPr lang="en-US" dirty="0"/>
              <a:t>, </a:t>
            </a:r>
            <a:r>
              <a:rPr lang="en-US" dirty="0" smtClean="0"/>
              <a:t>pp.1-8</a:t>
            </a:r>
          </a:p>
          <a:p>
            <a:r>
              <a:rPr lang="en-US" dirty="0"/>
              <a:t>Busch, M. (2011, March 24). “Norwegian would not,” </a:t>
            </a:r>
            <a:r>
              <a:rPr lang="en-US" i="1" dirty="0"/>
              <a:t>The Worldpolicy.org. </a:t>
            </a:r>
            <a:endParaRPr lang="en-US" i="1" dirty="0" smtClean="0"/>
          </a:p>
          <a:p>
            <a:r>
              <a:rPr lang="en-US" dirty="0"/>
              <a:t>Warner-</a:t>
            </a:r>
            <a:r>
              <a:rPr lang="en-US" dirty="0" err="1"/>
              <a:t>Søderholm</a:t>
            </a:r>
            <a:r>
              <a:rPr lang="en-US" dirty="0"/>
              <a:t>, G. (2012). “Culture matters: Norwegian cultural identity within a Scandinavian context,” </a:t>
            </a:r>
            <a:r>
              <a:rPr lang="en-US" i="1" dirty="0"/>
              <a:t>SAGE Open Journal</a:t>
            </a:r>
            <a:endParaRPr lang="en-US" dirty="0"/>
          </a:p>
          <a:p>
            <a:r>
              <a:rPr lang="en-US" dirty="0"/>
              <a:t>World Bank. (2019). </a:t>
            </a:r>
            <a:r>
              <a:rPr lang="en-US" i="1" dirty="0"/>
              <a:t>Data on Norway, </a:t>
            </a:r>
            <a:r>
              <a:rPr lang="en-US" dirty="0"/>
              <a:t>Washington, DC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02309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0</TotalTime>
  <Words>1181</Words>
  <Application>Microsoft Office PowerPoint</Application>
  <PresentationFormat>On-screen Show (4:3)</PresentationFormat>
  <Paragraphs>159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Solstice</vt:lpstr>
      <vt:lpstr>CHICK-FIL-A ENTRY INTO NORWEGIAN MARKET</vt:lpstr>
      <vt:lpstr>Introduction to Strategic Business Analysis</vt:lpstr>
      <vt:lpstr>Overview of Chick-Fil-A</vt:lpstr>
      <vt:lpstr>Venturing into the Norwegian Market</vt:lpstr>
      <vt:lpstr>Why Norway?</vt:lpstr>
      <vt:lpstr>Description of the Product</vt:lpstr>
      <vt:lpstr>Financial and Economic Screening </vt:lpstr>
      <vt:lpstr>Financial and Economic Screening (Cont..ed)</vt:lpstr>
      <vt:lpstr>Financial and Economic Screening (Cont..ed)</vt:lpstr>
      <vt:lpstr>Inflation Rate</vt:lpstr>
      <vt:lpstr>Confidence Index Point </vt:lpstr>
      <vt:lpstr>Political and Legal Screening </vt:lpstr>
      <vt:lpstr>Political and Legal Screening (Cont.ed)</vt:lpstr>
      <vt:lpstr>Sociocultural Screen</vt:lpstr>
      <vt:lpstr>Sociocultural Screening (Cont.ed) </vt:lpstr>
      <vt:lpstr>Sociocultural Screening (Cont.ed) </vt:lpstr>
      <vt:lpstr>Competitive Screening </vt:lpstr>
      <vt:lpstr>Competitive Screening (Cont.ed)</vt:lpstr>
      <vt:lpstr>Ethical Screening </vt:lpstr>
      <vt:lpstr>Ethical Screening (Cont.ed)</vt:lpstr>
      <vt:lpstr>Rationales of Selecting the Host Nation</vt:lpstr>
      <vt:lpstr>Conclusion and Recommendation </vt:lpstr>
      <vt:lpstr>Suggestion for Further Research</vt:lpstr>
      <vt:lpstr>References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2019-03-31T07:13:36Z</dcterms:created>
  <dcterms:modified xsi:type="dcterms:W3CDTF">2019-03-31T12:31:03Z</dcterms:modified>
</cp:coreProperties>
</file>